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5" r:id="rId3"/>
    <p:sldId id="266" r:id="rId4"/>
    <p:sldId id="267" r:id="rId5"/>
    <p:sldId id="269" r:id="rId6"/>
    <p:sldId id="270" r:id="rId7"/>
    <p:sldId id="27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334933" y="1169931"/>
            <a:ext cx="4814835" cy="4993802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33400"/>
            <a:ext cx="6154713" cy="3124201"/>
          </a:xfrm>
        </p:spPr>
        <p:txBody>
          <a:bodyPr anchor="b">
            <a:normAutofit/>
          </a:bodyPr>
          <a:lstStyle>
            <a:lvl1pPr algn="l">
              <a:defRPr sz="4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843868"/>
            <a:ext cx="4954250" cy="191346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92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33400" y="533400"/>
            <a:ext cx="8077200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62002" y="3843867"/>
            <a:ext cx="7281332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19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8077200" cy="2895600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114800"/>
            <a:ext cx="6383552" cy="1905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35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3" y="533400"/>
            <a:ext cx="6859787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66800" y="3429000"/>
            <a:ext cx="6402467" cy="4826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301070"/>
            <a:ext cx="6382361" cy="171873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774186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429000"/>
            <a:ext cx="6382361" cy="16974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132980"/>
            <a:ext cx="6383552" cy="886819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1315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4" y="533400"/>
            <a:ext cx="6859786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886200"/>
            <a:ext cx="638236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953000"/>
            <a:ext cx="63823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7590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7525658" cy="28956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928534"/>
            <a:ext cx="638236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766735"/>
            <a:ext cx="6382360" cy="125306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3214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1"/>
            <a:ext cx="6554867" cy="376767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954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6406" y="533400"/>
            <a:ext cx="2044194" cy="4419600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0"/>
            <a:ext cx="5850012" cy="5486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218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533400"/>
            <a:ext cx="6554867" cy="376767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72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981199"/>
            <a:ext cx="6402468" cy="2319867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487333"/>
            <a:ext cx="6402467" cy="1532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545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533400" y="533400"/>
            <a:ext cx="3949967" cy="3767667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533400"/>
            <a:ext cx="3948238" cy="37592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689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1" y="533400"/>
            <a:ext cx="3716866" cy="609600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399" y="1143000"/>
            <a:ext cx="3945467" cy="3158067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5016" y="566738"/>
            <a:ext cx="376405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1143000"/>
            <a:ext cx="3956705" cy="314960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94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41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31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8667" y="533400"/>
            <a:ext cx="3200400" cy="1524000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533400"/>
            <a:ext cx="4438755" cy="54864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18667" y="2209802"/>
            <a:ext cx="32004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410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1447800"/>
            <a:ext cx="3563258" cy="11430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762000" y="914400"/>
            <a:ext cx="3280974" cy="48006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96027" y="2743200"/>
            <a:ext cx="3564223" cy="2082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33400" y="6172200"/>
            <a:ext cx="581172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130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670675" y="3894667"/>
            <a:ext cx="2470456" cy="2658533"/>
            <a:chOff x="6687077" y="3259666"/>
            <a:chExt cx="2981857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8756120" y="3259666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6687077" y="3486677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7772400" y="3581400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7923214" y="3433394"/>
              <a:ext cx="1739738" cy="17397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8398935" y="3985317"/>
              <a:ext cx="1264017" cy="12640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33401"/>
            <a:ext cx="6554867" cy="3767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30245" y="6172203"/>
            <a:ext cx="1200463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10/6/2024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6172200"/>
            <a:ext cx="5811724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4426" y="5578478"/>
            <a:ext cx="856907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8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001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pixabay.com/en/universe-star-space-texture-294750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pixabay.com/en/universe-star-space-texture-294750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pixabay.com/en/universe-star-space-texture-294750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pixabay.com/en/universe-star-space-texture-294750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pixabay.com/en/universe-star-space-texture-294750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pixabay.com/en/universe-star-space-texture-294750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pixabay.com/en/universe-star-space-texture-294750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A7B239-3461-D338-6AE1-FA6A5128F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softEdge rad="12700"/>
          </a:effec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313" y="3996080"/>
            <a:ext cx="6400800" cy="2580589"/>
          </a:xfrm>
        </p:spPr>
        <p:txBody>
          <a:bodyPr/>
          <a:lstStyle/>
          <a:p>
            <a:r>
              <a:rPr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Facilitating Experiential Learning with Earth Observation</a:t>
            </a:r>
          </a:p>
          <a:p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Team name: PIXEL PIONEER</a:t>
            </a:r>
          </a:p>
          <a:p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Team leader:  Prince Shah</a:t>
            </a:r>
          </a:p>
          <a:p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Team member’s: 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Satyam Mishra , </a:t>
            </a:r>
            <a:r>
              <a:rPr lang="en-US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Animesh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Anand</a:t>
            </a:r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,</a:t>
            </a:r>
            <a:endParaRPr b="1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Anubhaw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Pratap Singh, Jagjeet Singh, Amit raj</a:t>
            </a:r>
            <a:endParaRPr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Developing a Web-Based Application for Ground-Based and Landsat Data Comparison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A3E306-8058-8126-2383-CDBCC298E7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5946340" y="3657601"/>
            <a:ext cx="6019800" cy="3762375"/>
          </a:xfrm>
          <a:prstGeom prst="rect">
            <a:avLst/>
          </a:prstGeom>
        </p:spPr>
      </p:pic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5FF1E30F-5595-21A7-ABFA-F9F8BBEDE89A}"/>
              </a:ext>
            </a:extLst>
          </p:cNvPr>
          <p:cNvSpPr/>
          <p:nvPr/>
        </p:nvSpPr>
        <p:spPr>
          <a:xfrm>
            <a:off x="6756937" y="3657601"/>
            <a:ext cx="4027512" cy="4143375"/>
          </a:xfrm>
          <a:prstGeom prst="flowChartConnector">
            <a:avLst/>
          </a:prstGeom>
          <a:blipFill>
            <a:blip r:embed="rId6"/>
            <a:srcRect/>
            <a:stretch>
              <a:fillRect l="-11953" t="-9534" r="-10089" b="-10368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C10B62-A265-F088-41B4-406FC31380C2}"/>
              </a:ext>
            </a:extLst>
          </p:cNvPr>
          <p:cNvSpPr txBox="1"/>
          <p:nvPr/>
        </p:nvSpPr>
        <p:spPr>
          <a:xfrm>
            <a:off x="-187760" y="4728054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900" dirty="0"/>
          </a:p>
          <a:p>
            <a:r>
              <a:rPr lang="en-IN" sz="900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4913 0.12222 C -1.06493 0.09907 -0.78836 -0.01158 -0.60191 -0.01806 C -0.41545 -0.02477 -0.12691 0.08634 -0.03125 0.08264 " pathEditMode="relative" rAng="0" ptsTypes="AAA">
                                      <p:cBhvr>
                                        <p:cTn id="6" dur="2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885" y="-70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A7B239-3461-D338-6AE1-FA6A5128F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313" y="204444"/>
            <a:ext cx="6154713" cy="2676526"/>
          </a:xfrm>
        </p:spPr>
        <p:txBody>
          <a:bodyPr>
            <a:normAutofit/>
          </a:bodyPr>
          <a:lstStyle/>
          <a:p>
            <a:r>
              <a:rPr lang="en-IN" dirty="0"/>
              <a:t> </a:t>
            </a:r>
            <a:r>
              <a:rPr lang="en-US" dirty="0"/>
              <a:t>The Importance of     Landsat Missions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313" y="3996080"/>
            <a:ext cx="6400800" cy="2580589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Landsat provides the longest continuous dataset of Earth’s land surface.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Vital for understanding changes in the environment, land use, and natural resources</a:t>
            </a:r>
            <a:r>
              <a:rPr lang="en-US" dirty="0"/>
              <a:t>.</a:t>
            </a:r>
          </a:p>
          <a:p>
            <a:endParaRPr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5FF1E30F-5595-21A7-ABFA-F9F8BBEDE89A}"/>
              </a:ext>
            </a:extLst>
          </p:cNvPr>
          <p:cNvSpPr/>
          <p:nvPr/>
        </p:nvSpPr>
        <p:spPr>
          <a:xfrm rot="10800000">
            <a:off x="6688114" y="3581400"/>
            <a:ext cx="4027512" cy="4143375"/>
          </a:xfrm>
          <a:prstGeom prst="flowChartConnector">
            <a:avLst/>
          </a:prstGeom>
          <a:blipFill>
            <a:blip r:embed="rId5"/>
            <a:srcRect/>
            <a:stretch>
              <a:fillRect l="-11953" t="-9534" r="-10089" b="-10368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6320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A7B239-3461-D338-6AE1-FA6A5128F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-28576"/>
            <a:ext cx="9277350" cy="6886575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313" y="242887"/>
            <a:ext cx="6154713" cy="2276476"/>
          </a:xfrm>
        </p:spPr>
        <p:txBody>
          <a:bodyPr>
            <a:normAutofit/>
          </a:bodyPr>
          <a:lstStyle/>
          <a:p>
            <a:r>
              <a:rPr lang="en-US" dirty="0"/>
              <a:t>Why Compare Ground-Based and Landsat Data?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313" y="3996080"/>
            <a:ext cx="6400800" cy="258058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Facilitates experiential learning with real-world data.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Encourages scientific exploration and interdisciplinary thinking.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Fosters spatial awareness and skills.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Empowers individuals to become informed global citizens.</a:t>
            </a:r>
          </a:p>
          <a:p>
            <a:endParaRPr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5FF1E30F-5595-21A7-ABFA-F9F8BBEDE89A}"/>
              </a:ext>
            </a:extLst>
          </p:cNvPr>
          <p:cNvSpPr/>
          <p:nvPr/>
        </p:nvSpPr>
        <p:spPr>
          <a:xfrm rot="16200000">
            <a:off x="6688114" y="3581400"/>
            <a:ext cx="4027512" cy="4143375"/>
          </a:xfrm>
          <a:prstGeom prst="flowChartConnector">
            <a:avLst/>
          </a:prstGeom>
          <a:blipFill>
            <a:blip r:embed="rId5"/>
            <a:srcRect/>
            <a:stretch>
              <a:fillRect l="-11953" t="-9534" r="-10089" b="-10368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3245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A7B239-3461-D338-6AE1-FA6A5128F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0356" y="281330"/>
            <a:ext cx="6154713" cy="2762251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Challenges of Comparing Ground-Based Measurements with Landsat Data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312" y="3576980"/>
            <a:ext cx="6400800" cy="2580589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Ground-based spectral measurements are often made in isolation.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To compare with Landsat Surface Reflectance (SR) data, you need: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 - To know when Landsat passes over a specific area.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 - To access Landsat data collected at that place and time</a:t>
            </a:r>
            <a:r>
              <a:rPr lang="en-US" dirty="0"/>
              <a:t>.</a:t>
            </a:r>
          </a:p>
          <a:p>
            <a:endParaRPr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5FF1E30F-5595-21A7-ABFA-F9F8BBEDE89A}"/>
              </a:ext>
            </a:extLst>
          </p:cNvPr>
          <p:cNvSpPr/>
          <p:nvPr/>
        </p:nvSpPr>
        <p:spPr>
          <a:xfrm rot="10800000">
            <a:off x="6688114" y="3581400"/>
            <a:ext cx="4027512" cy="4143375"/>
          </a:xfrm>
          <a:prstGeom prst="flowChartConnector">
            <a:avLst/>
          </a:prstGeom>
          <a:blipFill>
            <a:blip r:embed="rId5"/>
            <a:srcRect/>
            <a:stretch>
              <a:fillRect l="-11953" t="-9534" r="-10089" b="-10368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7561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A7B239-3461-D338-6AE1-FA6A5128F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313" y="426720"/>
            <a:ext cx="6154713" cy="1747521"/>
          </a:xfrm>
        </p:spPr>
        <p:txBody>
          <a:bodyPr>
            <a:normAutofit/>
          </a:bodyPr>
          <a:lstStyle/>
          <a:p>
            <a:r>
              <a:rPr lang="en-IN" dirty="0"/>
              <a:t>Core Functionalities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313" y="3391539"/>
            <a:ext cx="6400800" cy="2580589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1. Location Input: Users define a specific geographic location.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2. Notification System: Alerts users when Landsat will pass over the target area.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3. Data Access: Enables users to access relevant Landsat SR data for the defined location and time.</a:t>
            </a:r>
          </a:p>
          <a:p>
            <a:endParaRPr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5FF1E30F-5595-21A7-ABFA-F9F8BBEDE89A}"/>
              </a:ext>
            </a:extLst>
          </p:cNvPr>
          <p:cNvSpPr/>
          <p:nvPr/>
        </p:nvSpPr>
        <p:spPr>
          <a:xfrm rot="5400000">
            <a:off x="6688114" y="3581400"/>
            <a:ext cx="4027512" cy="4143375"/>
          </a:xfrm>
          <a:prstGeom prst="flowChartConnector">
            <a:avLst/>
          </a:prstGeom>
          <a:blipFill>
            <a:blip r:embed="rId5"/>
            <a:srcRect/>
            <a:stretch>
              <a:fillRect l="-11953" t="-9534" r="-10089" b="-10368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3272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A7B239-3461-D338-6AE1-FA6A5128F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313" y="311811"/>
            <a:ext cx="6154713" cy="2245361"/>
          </a:xfrm>
        </p:spPr>
        <p:txBody>
          <a:bodyPr>
            <a:normAutofit/>
          </a:bodyPr>
          <a:lstStyle/>
          <a:p>
            <a:r>
              <a:rPr lang="en-IN" dirty="0"/>
              <a:t>Empowering Scientific Exploration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313" y="3996080"/>
            <a:ext cx="6400800" cy="2580589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Researchers: Easier access to satellite data for analysis.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Educators and Students: Engage in real-world data-driven learning.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Citizens: Understand environmental changes and trends in their own regions.</a:t>
            </a:r>
          </a:p>
          <a:p>
            <a:endParaRPr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5FF1E30F-5595-21A7-ABFA-F9F8BBEDE89A}"/>
              </a:ext>
            </a:extLst>
          </p:cNvPr>
          <p:cNvSpPr/>
          <p:nvPr/>
        </p:nvSpPr>
        <p:spPr>
          <a:xfrm rot="10800000">
            <a:off x="6688114" y="3581400"/>
            <a:ext cx="4027512" cy="4143375"/>
          </a:xfrm>
          <a:prstGeom prst="flowChartConnector">
            <a:avLst/>
          </a:prstGeom>
          <a:blipFill>
            <a:blip r:embed="rId5"/>
            <a:srcRect/>
            <a:stretch>
              <a:fillRect l="-11953" t="-9534" r="-10089" b="-10368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1882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A7B239-3461-D338-6AE1-FA6A5128F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7313" y="426720"/>
            <a:ext cx="6154713" cy="1889761"/>
          </a:xfrm>
        </p:spPr>
        <p:txBody>
          <a:bodyPr>
            <a:normAutofit/>
          </a:bodyPr>
          <a:lstStyle/>
          <a:p>
            <a:r>
              <a:rPr lang="en-US" dirty="0"/>
              <a:t>A Tool for the Future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313" y="3996080"/>
            <a:ext cx="6400800" cy="2580589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This application supports scientific learning, exploration, and awareness.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Helps users to easily compare ground-based and satellite data.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• Provides a pathway for more informed environmental decisions.</a:t>
            </a:r>
          </a:p>
          <a:p>
            <a:endParaRPr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5FF1E30F-5595-21A7-ABFA-F9F8BBEDE89A}"/>
              </a:ext>
            </a:extLst>
          </p:cNvPr>
          <p:cNvSpPr/>
          <p:nvPr/>
        </p:nvSpPr>
        <p:spPr>
          <a:xfrm rot="5400000">
            <a:off x="6688114" y="3581400"/>
            <a:ext cx="4027512" cy="4143375"/>
          </a:xfrm>
          <a:prstGeom prst="flowChartConnector">
            <a:avLst/>
          </a:prstGeom>
          <a:blipFill>
            <a:blip r:embed="rId5"/>
            <a:srcRect/>
            <a:stretch>
              <a:fillRect l="-11953" t="-9534" r="-10089" b="-10368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1013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3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2700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147</TotalTime>
  <Words>302</Words>
  <Application>Microsoft Office PowerPoint</Application>
  <PresentationFormat>On-screen Show (4:3)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Century Gothic</vt:lpstr>
      <vt:lpstr>Wingdings 3</vt:lpstr>
      <vt:lpstr>Slice</vt:lpstr>
      <vt:lpstr>Developing a Web-Based Application for Ground-Based and Landsat Data Comparison</vt:lpstr>
      <vt:lpstr> The Importance of     Landsat Missions</vt:lpstr>
      <vt:lpstr>Why Compare Ground-Based and Landsat Data?</vt:lpstr>
      <vt:lpstr>Challenges of Comparing Ground-Based Measurements with Landsat Data</vt:lpstr>
      <vt:lpstr>Core Functionalities</vt:lpstr>
      <vt:lpstr>Empowering Scientific Exploration</vt:lpstr>
      <vt:lpstr>A Tool for the Future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a Web-Based Application for Ground-Based and Landsat Data Comparison</dc:title>
  <dc:subject/>
  <dc:creator>ANIMESH ANAND</dc:creator>
  <cp:keywords/>
  <dc:description>generated using python-pptx</dc:description>
  <cp:lastModifiedBy>TUF</cp:lastModifiedBy>
  <cp:revision>6</cp:revision>
  <dcterms:created xsi:type="dcterms:W3CDTF">2013-01-27T09:14:16Z</dcterms:created>
  <dcterms:modified xsi:type="dcterms:W3CDTF">2024-10-06T16:11:52Z</dcterms:modified>
  <cp:category/>
</cp:coreProperties>
</file>

<file path=docProps/thumbnail.jpeg>
</file>